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608734-A75A-4F01-9DC9-5529B2E45D45}"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430E4-D2CE-4D6F-A30C-D9BE0D0D9C0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608734-A75A-4F01-9DC9-5529B2E45D45}"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430E4-D2CE-4D6F-A30C-D9BE0D0D9C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608734-A75A-4F01-9DC9-5529B2E45D45}"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430E4-D2CE-4D6F-A30C-D9BE0D0D9C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608734-A75A-4F01-9DC9-5529B2E45D45}"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430E4-D2CE-4D6F-A30C-D9BE0D0D9C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608734-A75A-4F01-9DC9-5529B2E45D45}"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430E4-D2CE-4D6F-A30C-D9BE0D0D9C0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608734-A75A-4F01-9DC9-5529B2E45D45}"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430E4-D2CE-4D6F-A30C-D9BE0D0D9C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608734-A75A-4F01-9DC9-5529B2E45D45}" type="datetimeFigureOut">
              <a:rPr lang="en-US" smtClean="0"/>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5430E4-D2CE-4D6F-A30C-D9BE0D0D9C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608734-A75A-4F01-9DC9-5529B2E45D45}" type="datetimeFigureOut">
              <a:rPr lang="en-US" smtClean="0"/>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5430E4-D2CE-4D6F-A30C-D9BE0D0D9C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608734-A75A-4F01-9DC9-5529B2E45D45}" type="datetimeFigureOut">
              <a:rPr lang="en-US" smtClean="0"/>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5430E4-D2CE-4D6F-A30C-D9BE0D0D9C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608734-A75A-4F01-9DC9-5529B2E45D45}"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430E4-D2CE-4D6F-A30C-D9BE0D0D9C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608734-A75A-4F01-9DC9-5529B2E45D45}"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430E4-D2CE-4D6F-A30C-D9BE0D0D9C0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CC">
            <a:alpha val="87843"/>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08734-A75A-4F01-9DC9-5529B2E45D45}" type="datetimeFigureOut">
              <a:rPr lang="en-US" smtClean="0"/>
              <a:t>11/4/2020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430E4-D2CE-4D6F-A30C-D9BE0D0D9C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Bookman Old Style" pitchFamily="18" charset="0"/>
              </a:rPr>
              <a:t>Content of Magazine</a:t>
            </a:r>
            <a:endParaRPr lang="en-US" dirty="0"/>
          </a:p>
        </p:txBody>
      </p:sp>
      <p:sp>
        <p:nvSpPr>
          <p:cNvPr id="3" name="Subtitle 2"/>
          <p:cNvSpPr>
            <a:spLocks noGrp="1"/>
          </p:cNvSpPr>
          <p:nvPr>
            <p:ph type="subTitle" idx="1"/>
          </p:nvPr>
        </p:nvSpPr>
        <p:spPr/>
        <p:txBody>
          <a:bodyPr/>
          <a:lstStyle/>
          <a:p>
            <a:pPr>
              <a:spcBef>
                <a:spcPts val="0"/>
              </a:spcBef>
            </a:pPr>
            <a:r>
              <a:rPr lang="en-US" b="1" dirty="0" err="1" smtClean="0">
                <a:solidFill>
                  <a:schemeClr val="tx1"/>
                </a:solidFill>
                <a:latin typeface="Bookman Old Style" pitchFamily="18" charset="0"/>
                <a:cs typeface="Times New Roman" pitchFamily="18" charset="0"/>
              </a:rPr>
              <a:t>Ganesh</a:t>
            </a:r>
            <a:r>
              <a:rPr lang="en-US" b="1" dirty="0" smtClean="0">
                <a:solidFill>
                  <a:schemeClr val="tx1"/>
                </a:solidFill>
                <a:latin typeface="Bookman Old Style" pitchFamily="18" charset="0"/>
                <a:cs typeface="Times New Roman" pitchFamily="18" charset="0"/>
              </a:rPr>
              <a:t> Kumar </a:t>
            </a:r>
            <a:r>
              <a:rPr lang="en-US" b="1" dirty="0" err="1" smtClean="0">
                <a:solidFill>
                  <a:schemeClr val="tx1"/>
                </a:solidFill>
                <a:latin typeface="Bookman Old Style" pitchFamily="18" charset="0"/>
                <a:cs typeface="Times New Roman" pitchFamily="18" charset="0"/>
              </a:rPr>
              <a:t>Ranjan</a:t>
            </a:r>
            <a:endParaRPr lang="en-US" b="1" dirty="0" smtClean="0">
              <a:solidFill>
                <a:schemeClr val="tx1"/>
              </a:solidFill>
              <a:latin typeface="Bookman Old Style" pitchFamily="18" charset="0"/>
              <a:cs typeface="Times New Roman" pitchFamily="18" charset="0"/>
            </a:endParaRPr>
          </a:p>
          <a:p>
            <a:pPr>
              <a:spcBef>
                <a:spcPts val="0"/>
              </a:spcBef>
            </a:pPr>
            <a:r>
              <a:rPr lang="en-US" b="1" dirty="0" smtClean="0">
                <a:solidFill>
                  <a:schemeClr val="tx1"/>
                </a:solidFill>
                <a:latin typeface="Bookman Old Style" pitchFamily="18" charset="0"/>
                <a:cs typeface="Times New Roman" pitchFamily="18" charset="0"/>
              </a:rPr>
              <a:t>Faculty, MJMC, MMHAPU, Patna</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85800"/>
            <a:ext cx="6858000" cy="5262979"/>
          </a:xfrm>
          <a:prstGeom prst="rect">
            <a:avLst/>
          </a:prstGeom>
          <a:noFill/>
        </p:spPr>
        <p:txBody>
          <a:bodyPr wrap="square" rtlCol="0">
            <a:spAutoFit/>
          </a:bodyPr>
          <a:lstStyle/>
          <a:p>
            <a:pPr algn="just"/>
            <a:r>
              <a:rPr lang="en-US" sz="2400" b="1" dirty="0" smtClean="0">
                <a:latin typeface="Bookman Old Style" pitchFamily="18" charset="0"/>
              </a:rPr>
              <a:t>Photo features</a:t>
            </a:r>
            <a:endParaRPr lang="en-US" sz="2400" dirty="0" smtClean="0">
              <a:latin typeface="Bookman Old Style" pitchFamily="18" charset="0"/>
            </a:endParaRPr>
          </a:p>
          <a:p>
            <a:pPr algn="just"/>
            <a:r>
              <a:rPr lang="en-US" sz="2400" dirty="0" smtClean="0">
                <a:latin typeface="Bookman Old Style" pitchFamily="18" charset="0"/>
              </a:rPr>
              <a:t>A photo feature is also known as photo essay. It is a set or series of photographs that propose to tell a story. The true spirit of what defines a photo feature is the capture of an exceptional moment within a common, everyday  occurrence. A photo feature simply captures nice moments within a cultural environment or a happening that illustrates the quality of life in some sense. Photo features shall consist of pictures or sequences with informative  content and emotional impact, including human interest, documentary and spot news.</a:t>
            </a:r>
            <a:endParaRPr lang="en-US" sz="2400" dirty="0">
              <a:latin typeface="Bookman Old Styl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371600"/>
            <a:ext cx="7391400" cy="3539430"/>
          </a:xfrm>
          <a:prstGeom prst="rect">
            <a:avLst/>
          </a:prstGeom>
          <a:noFill/>
        </p:spPr>
        <p:txBody>
          <a:bodyPr wrap="square" rtlCol="0">
            <a:spAutoFit/>
          </a:bodyPr>
          <a:lstStyle/>
          <a:p>
            <a:pPr algn="just"/>
            <a:r>
              <a:rPr lang="en-US" sz="2800" b="1" dirty="0">
                <a:latin typeface="Bookman Old Style" pitchFamily="18" charset="0"/>
              </a:rPr>
              <a:t>Content of magazines</a:t>
            </a:r>
            <a:endParaRPr lang="en-US" sz="2800" dirty="0">
              <a:latin typeface="Bookman Old Style" pitchFamily="18" charset="0"/>
            </a:endParaRPr>
          </a:p>
          <a:p>
            <a:pPr algn="just"/>
            <a:r>
              <a:rPr lang="en-US" sz="2800" dirty="0">
                <a:latin typeface="Bookman Old Style" pitchFamily="18" charset="0"/>
              </a:rPr>
              <a:t>The value of magazines depends on reader trust, which in turn, </a:t>
            </a:r>
            <a:r>
              <a:rPr lang="en-US" sz="2800" dirty="0" smtClean="0">
                <a:latin typeface="Bookman Old Style" pitchFamily="18" charset="0"/>
              </a:rPr>
              <a:t>is built </a:t>
            </a:r>
            <a:r>
              <a:rPr lang="en-US" sz="2800" dirty="0">
                <a:latin typeface="Bookman Old Style" pitchFamily="18" charset="0"/>
              </a:rPr>
              <a:t>on the basis of content delivery. Hence editorial integrity </a:t>
            </a:r>
            <a:r>
              <a:rPr lang="en-US" sz="2800" dirty="0" smtClean="0">
                <a:latin typeface="Bookman Old Style" pitchFamily="18" charset="0"/>
              </a:rPr>
              <a:t>must not </a:t>
            </a:r>
            <a:r>
              <a:rPr lang="en-US" sz="2800" dirty="0">
                <a:latin typeface="Bookman Old Style" pitchFamily="18" charset="0"/>
              </a:rPr>
              <a:t>be compromised at any circumstance and </a:t>
            </a:r>
            <a:r>
              <a:rPr lang="en-US" sz="2800" dirty="0" smtClean="0">
                <a:latin typeface="Bookman Old Style" pitchFamily="18" charset="0"/>
              </a:rPr>
              <a:t>maximum consideration </a:t>
            </a:r>
            <a:r>
              <a:rPr lang="en-US" sz="2800" dirty="0">
                <a:latin typeface="Bookman Old Style" pitchFamily="18" charset="0"/>
              </a:rPr>
              <a:t>must be given to achieving variety in content</a:t>
            </a:r>
            <a:r>
              <a:rPr lang="en-US" sz="2800" dirty="0" smtClean="0">
                <a:latin typeface="Bookman Old Style" pitchFamily="18" charset="0"/>
              </a:rPr>
              <a:t>.</a:t>
            </a:r>
            <a:endParaRPr lang="en-US" sz="2800" dirty="0">
              <a:latin typeface="Bookman Old Styl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762000"/>
            <a:ext cx="7162800" cy="4524315"/>
          </a:xfrm>
          <a:prstGeom prst="rect">
            <a:avLst/>
          </a:prstGeom>
          <a:noFill/>
        </p:spPr>
        <p:txBody>
          <a:bodyPr wrap="square" rtlCol="0">
            <a:spAutoFit/>
          </a:bodyPr>
          <a:lstStyle/>
          <a:p>
            <a:pPr algn="just"/>
            <a:r>
              <a:rPr lang="en-US" sz="2400" b="1" dirty="0" smtClean="0">
                <a:latin typeface="Bookman Old Style" pitchFamily="18" charset="0"/>
              </a:rPr>
              <a:t>Cover </a:t>
            </a:r>
            <a:r>
              <a:rPr lang="en-US" sz="2400" b="1" dirty="0">
                <a:latin typeface="Bookman Old Style" pitchFamily="18" charset="0"/>
              </a:rPr>
              <a:t>story</a:t>
            </a:r>
            <a:endParaRPr lang="en-US" sz="2400" dirty="0">
              <a:latin typeface="Bookman Old Style" pitchFamily="18" charset="0"/>
            </a:endParaRPr>
          </a:p>
          <a:p>
            <a:pPr algn="just"/>
            <a:r>
              <a:rPr lang="en-US" sz="2400" dirty="0">
                <a:latin typeface="Bookman Old Style" pitchFamily="18" charset="0"/>
              </a:rPr>
              <a:t>The cover story is the beacon in any magazine. It may refer to </a:t>
            </a:r>
            <a:r>
              <a:rPr lang="en-US" sz="2400" dirty="0" smtClean="0">
                <a:latin typeface="Bookman Old Style" pitchFamily="18" charset="0"/>
              </a:rPr>
              <a:t>a story </a:t>
            </a:r>
            <a:r>
              <a:rPr lang="en-US" sz="2400" dirty="0">
                <a:latin typeface="Bookman Old Style" pitchFamily="18" charset="0"/>
              </a:rPr>
              <a:t>in a magazine whose subject matter appears on its </a:t>
            </a:r>
            <a:r>
              <a:rPr lang="en-US" sz="2400" dirty="0" smtClean="0">
                <a:latin typeface="Bookman Old Style" pitchFamily="18" charset="0"/>
              </a:rPr>
              <a:t>front cover</a:t>
            </a:r>
            <a:r>
              <a:rPr lang="en-US" sz="2400" dirty="0">
                <a:latin typeface="Bookman Old Style" pitchFamily="18" charset="0"/>
              </a:rPr>
              <a:t>. The cover page quite often carries stunning headlines </a:t>
            </a:r>
            <a:r>
              <a:rPr lang="en-US" sz="2400" dirty="0" smtClean="0">
                <a:latin typeface="Bookman Old Style" pitchFamily="18" charset="0"/>
              </a:rPr>
              <a:t>to facilitate </a:t>
            </a:r>
            <a:r>
              <a:rPr lang="en-US" sz="2400" dirty="0">
                <a:latin typeface="Bookman Old Style" pitchFamily="18" charset="0"/>
              </a:rPr>
              <a:t>a compulsive buying of the magazine. If the content </a:t>
            </a:r>
            <a:r>
              <a:rPr lang="en-US" sz="2400" dirty="0" smtClean="0">
                <a:latin typeface="Bookman Old Style" pitchFamily="18" charset="0"/>
              </a:rPr>
              <a:t>does not </a:t>
            </a:r>
            <a:r>
              <a:rPr lang="en-US" sz="2400" dirty="0">
                <a:latin typeface="Bookman Old Style" pitchFamily="18" charset="0"/>
              </a:rPr>
              <a:t>come up to the expectations of the buyer, the magazine </a:t>
            </a:r>
            <a:r>
              <a:rPr lang="en-US" sz="2400" dirty="0" smtClean="0">
                <a:latin typeface="Bookman Old Style" pitchFamily="18" charset="0"/>
              </a:rPr>
              <a:t>will not </a:t>
            </a:r>
            <a:r>
              <a:rPr lang="en-US" sz="2400" dirty="0">
                <a:latin typeface="Bookman Old Style" pitchFamily="18" charset="0"/>
              </a:rPr>
              <a:t>survive long. The cover story ought to be well-written and </a:t>
            </a:r>
            <a:r>
              <a:rPr lang="en-US" sz="2400" dirty="0" smtClean="0">
                <a:latin typeface="Bookman Old Style" pitchFamily="18" charset="0"/>
              </a:rPr>
              <a:t>it should </a:t>
            </a:r>
            <a:r>
              <a:rPr lang="en-US" sz="2400" dirty="0">
                <a:latin typeface="Bookman Old Style" pitchFamily="18" charset="0"/>
              </a:rPr>
              <a:t>contain solid documentation, ample details and </a:t>
            </a:r>
            <a:r>
              <a:rPr lang="en-US" sz="2400" dirty="0" smtClean="0">
                <a:latin typeface="Bookman Old Style" pitchFamily="18" charset="0"/>
              </a:rPr>
              <a:t>illustrative examples </a:t>
            </a:r>
            <a:r>
              <a:rPr lang="en-US" sz="2400" dirty="0">
                <a:latin typeface="Bookman Old Style" pitchFamily="18" charset="0"/>
              </a:rPr>
              <a:t>in smooth and clear </a:t>
            </a:r>
            <a:r>
              <a:rPr lang="en-US" sz="2400" dirty="0" smtClean="0">
                <a:latin typeface="Bookman Old Style" pitchFamily="18" charset="0"/>
              </a:rPr>
              <a:t>prose</a:t>
            </a:r>
            <a:endParaRPr lang="en-US" sz="2400" dirty="0">
              <a:latin typeface="Bookman Old Styl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914400"/>
            <a:ext cx="6705600" cy="4832092"/>
          </a:xfrm>
          <a:prstGeom prst="rect">
            <a:avLst/>
          </a:prstGeom>
          <a:noFill/>
        </p:spPr>
        <p:txBody>
          <a:bodyPr wrap="square" rtlCol="0">
            <a:spAutoFit/>
          </a:bodyPr>
          <a:lstStyle/>
          <a:p>
            <a:pPr algn="just"/>
            <a:r>
              <a:rPr lang="en-US" sz="2800" b="1" dirty="0" smtClean="0">
                <a:latin typeface="Bookman Old Style" pitchFamily="18" charset="0"/>
              </a:rPr>
              <a:t>Editorial</a:t>
            </a:r>
            <a:endParaRPr lang="en-US" sz="2800" dirty="0">
              <a:latin typeface="Bookman Old Style" pitchFamily="18" charset="0"/>
            </a:endParaRPr>
          </a:p>
          <a:p>
            <a:pPr algn="just"/>
            <a:r>
              <a:rPr lang="en-US" sz="2800" dirty="0">
                <a:latin typeface="Bookman Old Style" pitchFamily="18" charset="0"/>
              </a:rPr>
              <a:t>The magazine editor sums up the week's events or recalls the </a:t>
            </a:r>
            <a:r>
              <a:rPr lang="en-US" sz="2800" dirty="0" smtClean="0">
                <a:latin typeface="Bookman Old Style" pitchFamily="18" charset="0"/>
              </a:rPr>
              <a:t>most important </a:t>
            </a:r>
            <a:r>
              <a:rPr lang="en-US" sz="2800" dirty="0">
                <a:latin typeface="Bookman Old Style" pitchFamily="18" charset="0"/>
              </a:rPr>
              <a:t>event </a:t>
            </a:r>
            <a:r>
              <a:rPr lang="en-US" sz="2800" dirty="0" smtClean="0">
                <a:latin typeface="Bookman Old Style" pitchFamily="18" charset="0"/>
              </a:rPr>
              <a:t>for editorial </a:t>
            </a:r>
            <a:r>
              <a:rPr lang="en-US" sz="2800" dirty="0">
                <a:latin typeface="Bookman Old Style" pitchFamily="18" charset="0"/>
              </a:rPr>
              <a:t>topic. Magazine editorials give </a:t>
            </a:r>
            <a:r>
              <a:rPr lang="en-US" sz="2800" dirty="0" smtClean="0">
                <a:latin typeface="Bookman Old Style" pitchFamily="18" charset="0"/>
              </a:rPr>
              <a:t>opinions on important </a:t>
            </a:r>
            <a:r>
              <a:rPr lang="en-US" sz="2800" dirty="0">
                <a:latin typeface="Bookman Old Style" pitchFamily="18" charset="0"/>
              </a:rPr>
              <a:t>contemporary social, political, economic, or </a:t>
            </a:r>
            <a:r>
              <a:rPr lang="en-US" sz="2800" dirty="0" smtClean="0">
                <a:latin typeface="Bookman Old Style" pitchFamily="18" charset="0"/>
              </a:rPr>
              <a:t>legal issues </a:t>
            </a:r>
            <a:r>
              <a:rPr lang="en-US" sz="2800" dirty="0">
                <a:latin typeface="Bookman Old Style" pitchFamily="18" charset="0"/>
              </a:rPr>
              <a:t>and intend to persuade readers to agree to a particular </a:t>
            </a:r>
            <a:r>
              <a:rPr lang="en-US" sz="2800" dirty="0" smtClean="0">
                <a:latin typeface="Bookman Old Style" pitchFamily="18" charset="0"/>
              </a:rPr>
              <a:t>point of </a:t>
            </a:r>
            <a:r>
              <a:rPr lang="en-US" sz="2800" dirty="0">
                <a:latin typeface="Bookman Old Style" pitchFamily="18" charset="0"/>
              </a:rPr>
              <a:t>view. Thus an editorial is more about opinions than </a:t>
            </a:r>
            <a:r>
              <a:rPr lang="en-US" sz="2800" dirty="0" smtClean="0">
                <a:latin typeface="Bookman Old Style" pitchFamily="18" charset="0"/>
              </a:rPr>
              <a:t>facts.</a:t>
            </a:r>
            <a:endParaRPr lang="en-US" sz="2800" dirty="0">
              <a:latin typeface="Bookman Old Styl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09600"/>
            <a:ext cx="7010400" cy="5262979"/>
          </a:xfrm>
          <a:prstGeom prst="rect">
            <a:avLst/>
          </a:prstGeom>
          <a:noFill/>
        </p:spPr>
        <p:txBody>
          <a:bodyPr wrap="square" rtlCol="0">
            <a:spAutoFit/>
          </a:bodyPr>
          <a:lstStyle/>
          <a:p>
            <a:pPr algn="just"/>
            <a:r>
              <a:rPr lang="en-US" sz="2400" b="1" dirty="0" smtClean="0">
                <a:latin typeface="Bookman Old Style" pitchFamily="18" charset="0"/>
              </a:rPr>
              <a:t>Articles</a:t>
            </a:r>
            <a:endParaRPr lang="en-US" sz="2400" dirty="0">
              <a:latin typeface="Bookman Old Style" pitchFamily="18" charset="0"/>
            </a:endParaRPr>
          </a:p>
          <a:p>
            <a:pPr algn="just"/>
            <a:r>
              <a:rPr lang="en-US" sz="2400" dirty="0">
                <a:latin typeface="Bookman Old Style" pitchFamily="18" charset="0"/>
              </a:rPr>
              <a:t>A magazine article is a piece of nonfiction writing targeted for </a:t>
            </a:r>
            <a:r>
              <a:rPr lang="en-US" sz="2400" dirty="0" smtClean="0">
                <a:latin typeface="Bookman Old Style" pitchFamily="18" charset="0"/>
              </a:rPr>
              <a:t>a specific </a:t>
            </a:r>
            <a:r>
              <a:rPr lang="en-US" sz="2400" dirty="0">
                <a:latin typeface="Bookman Old Style" pitchFamily="18" charset="0"/>
              </a:rPr>
              <a:t>interest group. The first paragraph is a creative </a:t>
            </a:r>
            <a:r>
              <a:rPr lang="en-US" sz="2400" dirty="0" smtClean="0">
                <a:latin typeface="Bookman Old Style" pitchFamily="18" charset="0"/>
              </a:rPr>
              <a:t>beginning which </a:t>
            </a:r>
            <a:r>
              <a:rPr lang="en-US" sz="2400" dirty="0">
                <a:latin typeface="Bookman Old Style" pitchFamily="18" charset="0"/>
              </a:rPr>
              <a:t>captures the reader's interest and hence it must be interesting.</a:t>
            </a:r>
          </a:p>
          <a:p>
            <a:pPr algn="just"/>
            <a:r>
              <a:rPr lang="en-US" sz="2400" dirty="0">
                <a:latin typeface="Bookman Old Style" pitchFamily="18" charset="0"/>
              </a:rPr>
              <a:t>The second part is the middle of the story. It includes the </a:t>
            </a:r>
            <a:r>
              <a:rPr lang="en-US" sz="2400" dirty="0" smtClean="0">
                <a:latin typeface="Bookman Old Style" pitchFamily="18" charset="0"/>
              </a:rPr>
              <a:t>main points </a:t>
            </a:r>
            <a:r>
              <a:rPr lang="en-US" sz="2400" dirty="0">
                <a:latin typeface="Bookman Old Style" pitchFamily="18" charset="0"/>
              </a:rPr>
              <a:t>on how the writer has approached the subject and </a:t>
            </a:r>
            <a:r>
              <a:rPr lang="en-US" sz="2400" dirty="0" smtClean="0">
                <a:latin typeface="Bookman Old Style" pitchFamily="18" charset="0"/>
              </a:rPr>
              <a:t>also gives </a:t>
            </a:r>
            <a:r>
              <a:rPr lang="en-US" sz="2400" dirty="0">
                <a:latin typeface="Bookman Old Style" pitchFamily="18" charset="0"/>
              </a:rPr>
              <a:t>the writer's personal expertise and opinion related to </a:t>
            </a:r>
            <a:r>
              <a:rPr lang="en-US" sz="2400" dirty="0" smtClean="0">
                <a:latin typeface="Bookman Old Style" pitchFamily="18" charset="0"/>
              </a:rPr>
              <a:t>the topic</a:t>
            </a:r>
            <a:r>
              <a:rPr lang="en-US" sz="2400" dirty="0">
                <a:latin typeface="Bookman Old Style" pitchFamily="18" charset="0"/>
              </a:rPr>
              <a:t>. The final paragraph, the ending, should bring the article to </a:t>
            </a:r>
            <a:r>
              <a:rPr lang="en-US" sz="2400" dirty="0" smtClean="0">
                <a:latin typeface="Bookman Old Style" pitchFamily="18" charset="0"/>
              </a:rPr>
              <a:t>a satisfying </a:t>
            </a:r>
            <a:r>
              <a:rPr lang="en-US" sz="2400" dirty="0">
                <a:latin typeface="Bookman Old Style" pitchFamily="18" charset="0"/>
              </a:rPr>
              <a:t>resolution from the reader's point of view</a:t>
            </a:r>
            <a:r>
              <a:rPr lang="en-US" sz="2400" dirty="0" smtClean="0">
                <a:latin typeface="Bookman Old Style" pitchFamily="18" charset="0"/>
              </a:rPr>
              <a:t>.</a:t>
            </a:r>
            <a:endParaRPr lang="en-US" sz="2400" dirty="0">
              <a:latin typeface="Bookman Old Styl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371600"/>
            <a:ext cx="6934200" cy="4031873"/>
          </a:xfrm>
          <a:prstGeom prst="rect">
            <a:avLst/>
          </a:prstGeom>
          <a:noFill/>
        </p:spPr>
        <p:txBody>
          <a:bodyPr wrap="square" rtlCol="0">
            <a:spAutoFit/>
          </a:bodyPr>
          <a:lstStyle/>
          <a:p>
            <a:r>
              <a:rPr lang="en-US" sz="3200" b="1" dirty="0" smtClean="0">
                <a:latin typeface="Bookman Old Style" pitchFamily="18" charset="0"/>
              </a:rPr>
              <a:t>Features</a:t>
            </a:r>
            <a:endParaRPr lang="en-US" sz="3200" dirty="0">
              <a:latin typeface="Bookman Old Style" pitchFamily="18" charset="0"/>
            </a:endParaRPr>
          </a:p>
          <a:p>
            <a:r>
              <a:rPr lang="en-US" sz="3200" dirty="0">
                <a:latin typeface="Bookman Old Style" pitchFamily="18" charset="0"/>
              </a:rPr>
              <a:t>Feature stories are articles that have human-interest and focus </a:t>
            </a:r>
            <a:r>
              <a:rPr lang="en-US" sz="3200" dirty="0" smtClean="0">
                <a:latin typeface="Bookman Old Style" pitchFamily="18" charset="0"/>
              </a:rPr>
              <a:t>on particular </a:t>
            </a:r>
            <a:r>
              <a:rPr lang="en-US" sz="3200" dirty="0">
                <a:latin typeface="Bookman Old Style" pitchFamily="18" charset="0"/>
              </a:rPr>
              <a:t>people, places and events. Feature stories </a:t>
            </a:r>
            <a:r>
              <a:rPr lang="en-US" sz="3200" dirty="0" smtClean="0">
                <a:latin typeface="Bookman Old Style" pitchFamily="18" charset="0"/>
              </a:rPr>
              <a:t>are descriptive</a:t>
            </a:r>
            <a:r>
              <a:rPr lang="en-US" sz="3200" dirty="0">
                <a:latin typeface="Bookman Old Style" pitchFamily="18" charset="0"/>
              </a:rPr>
              <a:t>, colorful, </a:t>
            </a:r>
            <a:r>
              <a:rPr lang="en-US" sz="3200" dirty="0" smtClean="0">
                <a:latin typeface="Bookman Old Style" pitchFamily="18" charset="0"/>
              </a:rPr>
              <a:t>thoughtful</a:t>
            </a:r>
            <a:r>
              <a:rPr lang="en-US" sz="3200" dirty="0">
                <a:latin typeface="Bookman Old Style" pitchFamily="18" charset="0"/>
              </a:rPr>
              <a:t>, reflective pieces of </a:t>
            </a:r>
            <a:r>
              <a:rPr lang="en-US" sz="3200" dirty="0" smtClean="0">
                <a:latin typeface="Bookman Old Style" pitchFamily="18" charset="0"/>
              </a:rPr>
              <a:t>journalistic writing </a:t>
            </a:r>
            <a:r>
              <a:rPr lang="en-US" sz="3200" dirty="0">
                <a:latin typeface="Bookman Old Style" pitchFamily="18" charset="0"/>
              </a:rPr>
              <a:t>about original ideas</a:t>
            </a:r>
            <a:r>
              <a:rPr lang="en-US" sz="3200" dirty="0" smtClean="0">
                <a:latin typeface="Bookman Old Style" pitchFamily="18" charset="0"/>
              </a:rPr>
              <a:t>.</a:t>
            </a:r>
            <a:endParaRPr lang="en-US" sz="3200" dirty="0">
              <a:latin typeface="Bookman Old Styl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533400"/>
            <a:ext cx="7086600" cy="5262979"/>
          </a:xfrm>
          <a:prstGeom prst="rect">
            <a:avLst/>
          </a:prstGeom>
          <a:noFill/>
        </p:spPr>
        <p:txBody>
          <a:bodyPr wrap="square" rtlCol="0">
            <a:spAutoFit/>
          </a:bodyPr>
          <a:lstStyle/>
          <a:p>
            <a:pPr algn="just"/>
            <a:r>
              <a:rPr lang="en-US" sz="2400" b="1" dirty="0">
                <a:latin typeface="Bookman Old Style" pitchFamily="18" charset="0"/>
              </a:rPr>
              <a:t>Columns</a:t>
            </a:r>
            <a:endParaRPr lang="en-US" sz="2400" dirty="0">
              <a:latin typeface="Bookman Old Style" pitchFamily="18" charset="0"/>
            </a:endParaRPr>
          </a:p>
          <a:p>
            <a:pPr algn="just"/>
            <a:r>
              <a:rPr lang="en-US" sz="2400" dirty="0">
                <a:latin typeface="Bookman Old Style" pitchFamily="18" charset="0"/>
              </a:rPr>
              <a:t>Columns, which are essentially opinion pieces, represent the strong</a:t>
            </a:r>
            <a:r>
              <a:rPr lang="en-US" sz="2400" dirty="0" smtClean="0">
                <a:latin typeface="Bookman Old Style" pitchFamily="18" charset="0"/>
              </a:rPr>
              <a:t>, informed </a:t>
            </a:r>
            <a:r>
              <a:rPr lang="en-US" sz="2400" dirty="0">
                <a:latin typeface="Bookman Old Style" pitchFamily="18" charset="0"/>
              </a:rPr>
              <a:t>and focused opinion of the writer on an issue of relevance.</a:t>
            </a:r>
          </a:p>
          <a:p>
            <a:pPr algn="just"/>
            <a:r>
              <a:rPr lang="en-US" sz="2400" dirty="0">
                <a:latin typeface="Bookman Old Style" pitchFamily="18" charset="0"/>
              </a:rPr>
              <a:t>Knowing how to present a strong point of view is an </a:t>
            </a:r>
            <a:r>
              <a:rPr lang="en-US" sz="2400" dirty="0" smtClean="0">
                <a:latin typeface="Bookman Old Style" pitchFamily="18" charset="0"/>
              </a:rPr>
              <a:t>important skill </a:t>
            </a:r>
            <a:r>
              <a:rPr lang="en-US" sz="2400" dirty="0">
                <a:latin typeface="Bookman Old Style" pitchFamily="18" charset="0"/>
              </a:rPr>
              <a:t>for any column writer. It has a clearly defined point of </a:t>
            </a:r>
            <a:r>
              <a:rPr lang="en-US" sz="2400" dirty="0" smtClean="0">
                <a:latin typeface="Bookman Old Style" pitchFamily="18" charset="0"/>
              </a:rPr>
              <a:t>view and </a:t>
            </a:r>
            <a:r>
              <a:rPr lang="en-US" sz="2400" dirty="0">
                <a:latin typeface="Bookman Old Style" pitchFamily="18" charset="0"/>
              </a:rPr>
              <a:t>represents clarity of thinking. </a:t>
            </a:r>
            <a:endParaRPr lang="en-US" sz="2400" dirty="0" smtClean="0">
              <a:latin typeface="Bookman Old Style" pitchFamily="18" charset="0"/>
            </a:endParaRPr>
          </a:p>
          <a:p>
            <a:pPr algn="just"/>
            <a:r>
              <a:rPr lang="en-US" sz="2400" dirty="0" smtClean="0">
                <a:latin typeface="Bookman Old Style" pitchFamily="18" charset="0"/>
              </a:rPr>
              <a:t>Columns </a:t>
            </a:r>
            <a:r>
              <a:rPr lang="en-US" sz="2400" dirty="0">
                <a:latin typeface="Bookman Old Style" pitchFamily="18" charset="0"/>
              </a:rPr>
              <a:t>contain the strong</a:t>
            </a:r>
            <a:r>
              <a:rPr lang="en-US" sz="2400" dirty="0" smtClean="0">
                <a:latin typeface="Bookman Old Style" pitchFamily="18" charset="0"/>
              </a:rPr>
              <a:t>, unique </a:t>
            </a:r>
            <a:r>
              <a:rPr lang="en-US" sz="2400" dirty="0">
                <a:latin typeface="Bookman Old Style" pitchFamily="18" charset="0"/>
              </a:rPr>
              <a:t>voice of the writer. To write a good column requires </a:t>
            </a:r>
            <a:r>
              <a:rPr lang="en-US" sz="2400" dirty="0" smtClean="0">
                <a:latin typeface="Bookman Old Style" pitchFamily="18" charset="0"/>
              </a:rPr>
              <a:t>more than </a:t>
            </a:r>
            <a:r>
              <a:rPr lang="en-US" sz="2400" dirty="0">
                <a:latin typeface="Bookman Old Style" pitchFamily="18" charset="0"/>
              </a:rPr>
              <a:t>just the ability to articulate an opinion. The opinions </a:t>
            </a:r>
            <a:r>
              <a:rPr lang="en-US" sz="2400" dirty="0" smtClean="0">
                <a:latin typeface="Bookman Old Style" pitchFamily="18" charset="0"/>
              </a:rPr>
              <a:t>must make </a:t>
            </a:r>
            <a:r>
              <a:rPr lang="en-US" sz="2400" dirty="0">
                <a:latin typeface="Bookman Old Style" pitchFamily="18" charset="0"/>
              </a:rPr>
              <a:t>sense, provide insight and be convincing</a:t>
            </a:r>
            <a:r>
              <a:rPr lang="en-US" sz="2400" dirty="0" smtClean="0">
                <a:latin typeface="Bookman Old Style" pitchFamily="18" charset="0"/>
              </a:rPr>
              <a:t>.</a:t>
            </a:r>
            <a:endParaRPr lang="en-US" sz="2400" dirty="0">
              <a:latin typeface="Bookman Old Style"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762000"/>
            <a:ext cx="7086600" cy="5262979"/>
          </a:xfrm>
          <a:prstGeom prst="rect">
            <a:avLst/>
          </a:prstGeom>
          <a:noFill/>
        </p:spPr>
        <p:txBody>
          <a:bodyPr wrap="square" rtlCol="0">
            <a:spAutoFit/>
          </a:bodyPr>
          <a:lstStyle/>
          <a:p>
            <a:pPr algn="just"/>
            <a:r>
              <a:rPr lang="en-US" sz="2400" b="1" dirty="0">
                <a:latin typeface="Bookman Old Style" pitchFamily="18" charset="0"/>
              </a:rPr>
              <a:t>Reviews</a:t>
            </a:r>
            <a:endParaRPr lang="en-US" sz="2400" dirty="0">
              <a:latin typeface="Bookman Old Style" pitchFamily="18" charset="0"/>
            </a:endParaRPr>
          </a:p>
          <a:p>
            <a:pPr algn="just"/>
            <a:r>
              <a:rPr lang="en-US" sz="2400" dirty="0">
                <a:latin typeface="Bookman Old Style" pitchFamily="18" charset="0"/>
              </a:rPr>
              <a:t>A review provides critical assessment, factual information and </a:t>
            </a:r>
            <a:r>
              <a:rPr lang="en-US" sz="2400" dirty="0" smtClean="0">
                <a:latin typeface="Bookman Old Style" pitchFamily="18" charset="0"/>
              </a:rPr>
              <a:t>also it </a:t>
            </a:r>
            <a:r>
              <a:rPr lang="en-US" sz="2400" dirty="0">
                <a:latin typeface="Bookman Old Style" pitchFamily="18" charset="0"/>
              </a:rPr>
              <a:t>should describe the work and express an opinion about it. </a:t>
            </a:r>
            <a:r>
              <a:rPr lang="en-US" sz="2400" dirty="0" smtClean="0">
                <a:latin typeface="Bookman Old Style" pitchFamily="18" charset="0"/>
              </a:rPr>
              <a:t>A review </a:t>
            </a:r>
            <a:r>
              <a:rPr lang="en-US" sz="2400" dirty="0">
                <a:latin typeface="Bookman Old Style" pitchFamily="18" charset="0"/>
              </a:rPr>
              <a:t>in a magazine is an evaluation of an art form like film, drama</a:t>
            </a:r>
            <a:r>
              <a:rPr lang="en-US" sz="2400" dirty="0" smtClean="0">
                <a:latin typeface="Bookman Old Style" pitchFamily="18" charset="0"/>
              </a:rPr>
              <a:t>, musical productions </a:t>
            </a:r>
            <a:r>
              <a:rPr lang="en-US" sz="2400" dirty="0">
                <a:latin typeface="Bookman Old Style" pitchFamily="18" charset="0"/>
              </a:rPr>
              <a:t>or a newly published book. There are </a:t>
            </a:r>
            <a:r>
              <a:rPr lang="en-US" sz="2400" dirty="0" smtClean="0">
                <a:latin typeface="Bookman Old Style" pitchFamily="18" charset="0"/>
              </a:rPr>
              <a:t>no rules </a:t>
            </a:r>
            <a:r>
              <a:rPr lang="en-US" sz="2400" dirty="0">
                <a:latin typeface="Bookman Old Style" pitchFamily="18" charset="0"/>
              </a:rPr>
              <a:t>about the structuring of a review. It is important to justify </a:t>
            </a:r>
            <a:r>
              <a:rPr lang="en-US" sz="2400" dirty="0" smtClean="0">
                <a:latin typeface="Bookman Old Style" pitchFamily="18" charset="0"/>
              </a:rPr>
              <a:t>the reviewer's </a:t>
            </a:r>
            <a:r>
              <a:rPr lang="en-US" sz="2400" dirty="0">
                <a:latin typeface="Bookman Old Style" pitchFamily="18" charset="0"/>
              </a:rPr>
              <a:t>assertions with illustrations, explanations or arguments</a:t>
            </a:r>
            <a:r>
              <a:rPr lang="en-US" sz="2400" dirty="0" smtClean="0">
                <a:latin typeface="Bookman Old Style" pitchFamily="18" charset="0"/>
              </a:rPr>
              <a:t>. Format </a:t>
            </a:r>
            <a:r>
              <a:rPr lang="en-US" sz="2400" dirty="0">
                <a:latin typeface="Bookman Old Style" pitchFamily="18" charset="0"/>
              </a:rPr>
              <a:t>your review by writing down your personal feel about </a:t>
            </a:r>
            <a:r>
              <a:rPr lang="en-US" sz="2400" dirty="0" smtClean="0">
                <a:latin typeface="Bookman Old Style" pitchFamily="18" charset="0"/>
              </a:rPr>
              <a:t>the work </a:t>
            </a:r>
            <a:r>
              <a:rPr lang="en-US" sz="2400" dirty="0">
                <a:latin typeface="Bookman Old Style" pitchFamily="18" charset="0"/>
              </a:rPr>
              <a:t>and also write about the positives and negatives of the work</a:t>
            </a:r>
            <a:r>
              <a:rPr lang="en-US" sz="2400" dirty="0" smtClean="0">
                <a:latin typeface="Bookman Old Style" pitchFamily="18" charset="0"/>
              </a:rPr>
              <a:t>.</a:t>
            </a:r>
            <a:endParaRPr lang="en-US" sz="2400" dirty="0">
              <a:latin typeface="Bookman Old Styl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838200"/>
            <a:ext cx="6400800" cy="4832092"/>
          </a:xfrm>
          <a:prstGeom prst="rect">
            <a:avLst/>
          </a:prstGeom>
          <a:noFill/>
        </p:spPr>
        <p:txBody>
          <a:bodyPr wrap="square" rtlCol="0">
            <a:spAutoFit/>
          </a:bodyPr>
          <a:lstStyle/>
          <a:p>
            <a:pPr algn="just"/>
            <a:r>
              <a:rPr lang="en-US" sz="2800" b="1" dirty="0"/>
              <a:t>Essays</a:t>
            </a:r>
            <a:endParaRPr lang="en-US" sz="2800" dirty="0"/>
          </a:p>
          <a:p>
            <a:pPr algn="just"/>
            <a:r>
              <a:rPr lang="en-US" sz="2800" dirty="0"/>
              <a:t>It is a short literary composition on a particular theme or subject</a:t>
            </a:r>
            <a:r>
              <a:rPr lang="en-US" sz="2800" dirty="0" smtClean="0"/>
              <a:t>, usually </a:t>
            </a:r>
            <a:r>
              <a:rPr lang="en-US" sz="2800" dirty="0"/>
              <a:t>in prose and generally analytical, speculative </a:t>
            </a:r>
            <a:r>
              <a:rPr lang="en-US" sz="2800" dirty="0" smtClean="0"/>
              <a:t>or interpretative. </a:t>
            </a:r>
            <a:r>
              <a:rPr lang="en-US" sz="2800" dirty="0"/>
              <a:t>Essays are written compositions about anything. </a:t>
            </a:r>
            <a:r>
              <a:rPr lang="en-US" sz="2800" dirty="0" smtClean="0"/>
              <a:t>In terms </a:t>
            </a:r>
            <a:r>
              <a:rPr lang="en-US" sz="2800" dirty="0"/>
              <a:t>of writing, you need only to create a handful of </a:t>
            </a:r>
            <a:r>
              <a:rPr lang="en-US" sz="2800" dirty="0" smtClean="0"/>
              <a:t>original sentences </a:t>
            </a:r>
            <a:r>
              <a:rPr lang="en-US" sz="2800" dirty="0"/>
              <a:t>for the entire essay: a thesis, a theme, a mini-thesis </a:t>
            </a:r>
            <a:r>
              <a:rPr lang="en-US" sz="2800" dirty="0" smtClean="0"/>
              <a:t>that begins </a:t>
            </a:r>
            <a:r>
              <a:rPr lang="en-US" sz="2800" dirty="0"/>
              <a:t>each paragraph and a concluding sentence that says </a:t>
            </a:r>
            <a:r>
              <a:rPr lang="en-US" sz="2800" dirty="0" smtClean="0"/>
              <a:t>what it </a:t>
            </a:r>
            <a:r>
              <a:rPr lang="en-US" sz="2800" dirty="0"/>
              <a:t>all means</a:t>
            </a:r>
            <a:r>
              <a:rPr lang="en-US" sz="2800" dirty="0" smtClean="0"/>
              <a:t>.</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710</Words>
  <Application>Microsoft Office PowerPoint</Application>
  <PresentationFormat>On-screen Show (4:3)</PresentationFormat>
  <Paragraphs>24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Content of Magazine</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 of Magazine</dc:title>
  <dc:creator>Lenovo</dc:creator>
  <cp:lastModifiedBy>Lenovo</cp:lastModifiedBy>
  <cp:revision>3</cp:revision>
  <dcterms:created xsi:type="dcterms:W3CDTF">2020-11-04T09:09:10Z</dcterms:created>
  <dcterms:modified xsi:type="dcterms:W3CDTF">2020-11-04T09:36:27Z</dcterms:modified>
</cp:coreProperties>
</file>